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74" r:id="rId4"/>
    <p:sldId id="266" r:id="rId5"/>
    <p:sldId id="276" r:id="rId6"/>
    <p:sldId id="278" r:id="rId7"/>
    <p:sldId id="257" r:id="rId8"/>
    <p:sldId id="282" r:id="rId9"/>
    <p:sldId id="288" r:id="rId10"/>
    <p:sldId id="258" r:id="rId11"/>
    <p:sldId id="267" r:id="rId12"/>
    <p:sldId id="287" r:id="rId13"/>
    <p:sldId id="259" r:id="rId14"/>
    <p:sldId id="283" r:id="rId15"/>
    <p:sldId id="264" r:id="rId16"/>
    <p:sldId id="277" r:id="rId17"/>
    <p:sldId id="289" r:id="rId18"/>
    <p:sldId id="290" r:id="rId19"/>
    <p:sldId id="285" r:id="rId20"/>
    <p:sldId id="262" r:id="rId21"/>
    <p:sldId id="284" r:id="rId22"/>
    <p:sldId id="281" r:id="rId23"/>
    <p:sldId id="293" r:id="rId24"/>
    <p:sldId id="294" r:id="rId25"/>
    <p:sldId id="295" r:id="rId26"/>
    <p:sldId id="272" r:id="rId27"/>
    <p:sldId id="296" r:id="rId28"/>
    <p:sldId id="292" r:id="rId29"/>
    <p:sldId id="297" r:id="rId30"/>
    <p:sldId id="286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5" autoAdjust="0"/>
    <p:restoredTop sz="94654" autoAdjust="0"/>
  </p:normalViewPr>
  <p:slideViewPr>
    <p:cSldViewPr>
      <p:cViewPr>
        <p:scale>
          <a:sx n="62" d="100"/>
          <a:sy n="62" d="100"/>
        </p:scale>
        <p:origin x="-1368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432BA1C-F644-4B8E-93E9-FA19D6AF39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FD6B3-F2A6-4D89-83BA-05A8E475A4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97D41D-2302-4DED-BE25-4383CCF02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E043A-A8D1-4CB7-95D1-172EB7CB3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DC9430-CE51-4A8C-907F-5FB314921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F9938-ADCC-43C9-9155-27F822A50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85339-84EB-4171-AC44-04C770451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3A7898-4963-4553-8935-57722F051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3AA2427-D1D7-4831-A434-1A393E143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4252D-2307-466F-9E6F-6ADD4A2AC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FD7D-849D-4D1F-A052-E96F75361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4585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A4E0AE1E-901D-4746-BF5E-3BADA4DF7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5" r:id="rId2"/>
    <p:sldLayoutId id="2147483757" r:id="rId3"/>
    <p:sldLayoutId id="2147483754" r:id="rId4"/>
    <p:sldLayoutId id="2147483758" r:id="rId5"/>
    <p:sldLayoutId id="2147483753" r:id="rId6"/>
    <p:sldLayoutId id="2147483752" r:id="rId7"/>
    <p:sldLayoutId id="2147483759" r:id="rId8"/>
    <p:sldLayoutId id="2147483760" r:id="rId9"/>
    <p:sldLayoutId id="2147483751" r:id="rId10"/>
    <p:sldLayoutId id="21474837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340768"/>
            <a:ext cx="8371656" cy="2709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КОНФЛИКТЫ В ОБЩЕСТВЕ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Социальный </a:t>
            </a:r>
            <a:r>
              <a:rPr lang="ru-RU" sz="3100" dirty="0"/>
              <a:t>конфликт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5805488"/>
            <a:ext cx="6840538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«Плохой мир лучше хорошей ссоры» </a:t>
            </a:r>
          </a:p>
        </p:txBody>
      </p:sp>
      <p:sp>
        <p:nvSpPr>
          <p:cNvPr id="13315" name="Прямоугольник 5"/>
          <p:cNvSpPr>
            <a:spLocks noChangeArrowheads="1"/>
          </p:cNvSpPr>
          <p:nvPr/>
        </p:nvSpPr>
        <p:spPr bwMode="auto">
          <a:xfrm>
            <a:off x="5651500" y="6308725"/>
            <a:ext cx="2492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(народная мудрость)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042988" y="404813"/>
            <a:ext cx="7993062" cy="608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r>
              <a:rPr lang="ru-RU" sz="3200" b="1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План лекции «Конфликты в обществе»:</a:t>
            </a:r>
          </a:p>
          <a:p>
            <a:pPr marL="342900" indent="-342900">
              <a:buFontTx/>
              <a:buAutoNum type="arabicPeriod"/>
              <a:defRPr/>
            </a:pPr>
            <a:endParaRPr lang="ru-RU" sz="2000"/>
          </a:p>
          <a:p>
            <a:pPr marL="342900" indent="-342900">
              <a:buFontTx/>
              <a:buAutoNum type="arabicPeriod"/>
              <a:defRPr/>
            </a:pPr>
            <a:r>
              <a:rPr lang="ru-RU" sz="2000"/>
              <a:t>Что такое  конфликт?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000"/>
              <a:t>Основные составляющие конфликта:</a:t>
            </a:r>
          </a:p>
          <a:p>
            <a:pPr marL="985838" lvl="1" indent="-179388">
              <a:buFontTx/>
              <a:buAutoNum type="arabicPeriod"/>
              <a:defRPr/>
            </a:pPr>
            <a:r>
              <a:rPr lang="ru-RU"/>
              <a:t>Субъекты  и объекты конфликта.</a:t>
            </a:r>
          </a:p>
          <a:p>
            <a:pPr marL="985838" lvl="1" indent="-179388">
              <a:buFontTx/>
              <a:buAutoNum type="arabicPeriod"/>
              <a:defRPr/>
            </a:pPr>
            <a:r>
              <a:rPr lang="ru-RU"/>
              <a:t>Причина и повод конфликта.</a:t>
            </a:r>
          </a:p>
          <a:p>
            <a:pPr marL="985838" lvl="1" indent="-179388">
              <a:buFontTx/>
              <a:buAutoNum type="arabicPeriod"/>
              <a:defRPr/>
            </a:pPr>
            <a:r>
              <a:rPr lang="ru-RU"/>
              <a:t>Масштаб.</a:t>
            </a:r>
          </a:p>
          <a:p>
            <a:pPr marL="985838" lvl="1" indent="-179388">
              <a:buFontTx/>
              <a:buAutoNum type="arabicPeriod"/>
              <a:defRPr/>
            </a:pPr>
            <a:r>
              <a:rPr lang="ru-RU"/>
              <a:t>Цель конфликта</a:t>
            </a:r>
          </a:p>
          <a:p>
            <a:pPr marL="342900" indent="-342900">
              <a:defRPr/>
            </a:pPr>
            <a:r>
              <a:rPr lang="ru-RU" sz="2000"/>
              <a:t>3. Типы конфликтов:</a:t>
            </a:r>
          </a:p>
          <a:p>
            <a:pPr marL="1257300" lvl="2" indent="-342900">
              <a:defRPr/>
            </a:pPr>
            <a:r>
              <a:rPr lang="ru-RU"/>
              <a:t>1. внутриличностный</a:t>
            </a:r>
          </a:p>
          <a:p>
            <a:pPr marL="1257300" lvl="2" indent="-342900">
              <a:defRPr/>
            </a:pPr>
            <a:r>
              <a:rPr lang="ru-RU"/>
              <a:t>2. межличностный</a:t>
            </a:r>
          </a:p>
          <a:p>
            <a:pPr marL="1257300" lvl="2" indent="-342900">
              <a:defRPr/>
            </a:pPr>
            <a:r>
              <a:rPr lang="ru-RU"/>
              <a:t>3. социальный</a:t>
            </a:r>
          </a:p>
          <a:p>
            <a:pPr marL="342900" indent="-342900">
              <a:defRPr/>
            </a:pPr>
            <a:r>
              <a:rPr lang="ru-RU" sz="2000"/>
              <a:t>4. Функции социальных конфликтов:</a:t>
            </a:r>
          </a:p>
          <a:p>
            <a:pPr marL="342900" indent="-342900">
              <a:defRPr/>
            </a:pPr>
            <a:r>
              <a:rPr lang="ru-RU"/>
              <a:t>      а) позитивные;</a:t>
            </a:r>
          </a:p>
          <a:p>
            <a:pPr marL="342900" indent="-342900">
              <a:defRPr/>
            </a:pPr>
            <a:r>
              <a:rPr lang="ru-RU"/>
              <a:t>      б) негативные.</a:t>
            </a:r>
            <a:endParaRPr lang="ru-RU" sz="2000"/>
          </a:p>
          <a:p>
            <a:pPr marL="342900" indent="-342900">
              <a:defRPr/>
            </a:pPr>
            <a:r>
              <a:rPr lang="ru-RU" sz="2000"/>
              <a:t>5. Способы решения социальных конфликтов</a:t>
            </a:r>
          </a:p>
          <a:p>
            <a:pPr marL="342900" indent="-342900">
              <a:defRPr/>
            </a:pPr>
            <a:r>
              <a:rPr lang="ru-RU" sz="2000"/>
              <a:t>6. Последствия конфликта. </a:t>
            </a:r>
          </a:p>
          <a:p>
            <a:pPr marL="342900" indent="-342900" algn="ctr">
              <a:spcBef>
                <a:spcPct val="50000"/>
              </a:spcBef>
              <a:defRPr/>
            </a:pPr>
            <a:endParaRPr lang="ru-RU"/>
          </a:p>
        </p:txBody>
      </p:sp>
      <p:pic>
        <p:nvPicPr>
          <p:cNvPr id="3" name="Picture 4" descr="L12_p5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2133600"/>
            <a:ext cx="2736850" cy="205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052513"/>
            <a:ext cx="8229600" cy="367188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  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Конфликты – это опасение хотя бы одной стороны, что ее интересы нарушает, игнорирует, ущемляет другая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сторона»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Уильям Линкольн</a:t>
            </a:r>
          </a:p>
        </p:txBody>
      </p:sp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1116013" y="5300663"/>
            <a:ext cx="7489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30301"/>
                </a:solidFill>
              </a:rPr>
              <a:t>Можем ли мы обойтись без конфликтов? Почему? Конфликт — это хорошо или плохо?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b="1" smtClean="0"/>
              <a:t>это спор, столкновение двух человек или социальных групп за обладание каким – либо дефицитным ресурсом, серьезное разногласие, острый спор;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2800" b="1" smtClean="0"/>
              <a:t>противостояние, стремление приобрести ценности за счет ущемления интересов других.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Что такое конфликт?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7570788" cy="2016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Для возникновения конфликта необходимо присутствие, как минимум, двух точек зрения (так называемый внутренний конфликт) и предмет спора. 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Как возникает конфликт?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92275" y="3644900"/>
            <a:ext cx="70564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В основе каждого конфликта всегда лежит конфликтная ситуация. 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Составляющими конфликтной ситуации являются: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   -участники конфликта (оппоненты);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   -предмет и повод конфликта.</a:t>
            </a:r>
          </a:p>
        </p:txBody>
      </p:sp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2627313" y="6092825"/>
            <a:ext cx="6516687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8E0000"/>
                </a:solidFill>
              </a:rPr>
              <a:t>Истинная причина + повод = КОНФЛИКТ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6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1"/>
          <p:cNvSpPr>
            <a:spLocks noGrp="1"/>
          </p:cNvSpPr>
          <p:nvPr>
            <p:ph idx="1"/>
          </p:nvPr>
        </p:nvSpPr>
        <p:spPr>
          <a:xfrm>
            <a:off x="684213" y="1844675"/>
            <a:ext cx="8229600" cy="4525963"/>
          </a:xfrm>
        </p:spPr>
        <p:txBody>
          <a:bodyPr/>
          <a:lstStyle/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субъект</a:t>
            </a:r>
          </a:p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объект (предмет)</a:t>
            </a:r>
          </a:p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причина</a:t>
            </a:r>
          </a:p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повод </a:t>
            </a:r>
          </a:p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масштаб</a:t>
            </a:r>
          </a:p>
          <a:p>
            <a:pPr marL="985838" lvl="1" indent="-179388" eaLnBrk="1" hangingPunct="1">
              <a:spcBef>
                <a:spcPct val="0"/>
              </a:spcBef>
            </a:pPr>
            <a:r>
              <a:rPr lang="ru-RU" sz="4000" smtClean="0"/>
              <a:t> цель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Основные составляющие конфликта: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971550" y="1052513"/>
            <a:ext cx="2592388" cy="990600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Свидетели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6372225" y="4149725"/>
            <a:ext cx="2438400" cy="914400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Пособники</a:t>
            </a: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5940425" y="1341438"/>
            <a:ext cx="2501900" cy="990600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Посредники</a:t>
            </a: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684213" y="4005263"/>
            <a:ext cx="2286000" cy="914400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Подстрекатели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03575" y="2349500"/>
            <a:ext cx="2808288" cy="16557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Субъекты </a:t>
            </a:r>
            <a:r>
              <a:rPr lang="ru-RU" b="1" dirty="0">
                <a:solidFill>
                  <a:schemeClr val="tx1"/>
                </a:solidFill>
              </a:rPr>
              <a:t>(участники- оппоненты)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16200000" flipH="1">
            <a:off x="2555081" y="2132807"/>
            <a:ext cx="504825" cy="3603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6300788" y="2349500"/>
            <a:ext cx="647700" cy="431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3059113" y="4005263"/>
            <a:ext cx="360362" cy="3603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95963" y="4076700"/>
            <a:ext cx="431800" cy="3603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5220072" y="274638"/>
            <a:ext cx="3466728" cy="56207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Субъекты конфликта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9467" name="Picture 4" descr="L2_p4б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4478338"/>
            <a:ext cx="2881313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2" grpId="0" animBg="1"/>
      <p:bldP spid="61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4835525" cy="4525962"/>
          </a:xfrm>
        </p:spPr>
        <p:txBody>
          <a:bodyPr/>
          <a:lstStyle/>
          <a:p>
            <a:pPr eaLnBrk="1" hangingPunct="1"/>
            <a:r>
              <a:rPr lang="ru-RU" sz="2800" b="1" smtClean="0"/>
              <a:t>Объект (предмет) конфликта </a:t>
            </a:r>
            <a:r>
              <a:rPr lang="ru-RU" sz="2800" smtClean="0"/>
              <a:t>– вопрос, благо, из-за которого возник конфликт</a:t>
            </a:r>
            <a:endParaRPr lang="ru-RU" smtClean="0"/>
          </a:p>
        </p:txBody>
      </p:sp>
      <p:sp>
        <p:nvSpPr>
          <p:cNvPr id="4" name="Заголовок 18"/>
          <p:cNvSpPr>
            <a:spLocks noGrp="1"/>
          </p:cNvSpPr>
          <p:nvPr>
            <p:ph type="title"/>
          </p:nvPr>
        </p:nvSpPr>
        <p:spPr>
          <a:xfrm>
            <a:off x="6660232" y="274638"/>
            <a:ext cx="2026568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Объекты конфликта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0483" name="Picture 4" descr="L20_p2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557338"/>
            <a:ext cx="32750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2800" smtClean="0">
                <a:solidFill>
                  <a:srgbClr val="C00000"/>
                </a:solidFill>
              </a:rPr>
              <a:t>Предметом спора могут быть: </a:t>
            </a:r>
          </a:p>
          <a:p>
            <a:pPr eaLnBrk="1" hangingPunct="1"/>
            <a:r>
              <a:rPr lang="ru-RU" smtClean="0"/>
              <a:t>территория проживания, </a:t>
            </a:r>
          </a:p>
          <a:p>
            <a:pPr eaLnBrk="1" hangingPunct="1"/>
            <a:r>
              <a:rPr lang="ru-RU" smtClean="0"/>
              <a:t>деньги, </a:t>
            </a:r>
          </a:p>
          <a:p>
            <a:pPr eaLnBrk="1" hangingPunct="1"/>
            <a:r>
              <a:rPr lang="ru-RU" smtClean="0"/>
              <a:t>обладание недвижимостью,</a:t>
            </a:r>
          </a:p>
          <a:p>
            <a:pPr eaLnBrk="1" hangingPunct="1"/>
            <a:r>
              <a:rPr lang="ru-RU" smtClean="0"/>
              <a:t>власть, </a:t>
            </a:r>
          </a:p>
          <a:p>
            <a:pPr eaLnBrk="1" hangingPunct="1"/>
            <a:r>
              <a:rPr lang="ru-RU" smtClean="0"/>
              <a:t>ресурсы, </a:t>
            </a:r>
          </a:p>
          <a:p>
            <a:pPr eaLnBrk="1" hangingPunct="1"/>
            <a:r>
              <a:rPr lang="ru-RU" smtClean="0"/>
              <a:t>положение в обществе,</a:t>
            </a:r>
          </a:p>
          <a:p>
            <a:pPr eaLnBrk="1" hangingPunct="1"/>
            <a:r>
              <a:rPr lang="ru-RU" smtClean="0"/>
              <a:t>религиозные разногласия и т.д.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C00000"/>
                </a:solidFill>
              </a:rPr>
              <a:t>Конфликт –это спор. За что?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21507" name="Picture 4" descr="L2_p4б_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2133600"/>
            <a:ext cx="29638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33600" y="228600"/>
            <a:ext cx="518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Причины конфликтов-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itchFamily="18" charset="0"/>
              </a:rPr>
              <a:t> суть разногласий: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1331913" y="1628775"/>
            <a:ext cx="2743200" cy="1981200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Социальная </a:t>
            </a:r>
          </a:p>
          <a:p>
            <a:pPr algn="ctr">
              <a:defRPr/>
            </a:pPr>
            <a:r>
              <a:rPr lang="ru-RU" sz="2400" b="1" dirty="0"/>
              <a:t>неоднородность </a:t>
            </a:r>
          </a:p>
          <a:p>
            <a:pPr algn="ctr">
              <a:defRPr/>
            </a:pPr>
            <a:r>
              <a:rPr lang="ru-RU" sz="2400" b="1" dirty="0"/>
              <a:t>общества</a:t>
            </a:r>
            <a:endParaRPr lang="ru-RU" b="1" dirty="0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476375" y="4221163"/>
            <a:ext cx="2743200" cy="1981200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 dirty="0"/>
              <a:t>Религиозные</a:t>
            </a:r>
          </a:p>
          <a:p>
            <a:pPr algn="ctr">
              <a:defRPr/>
            </a:pPr>
            <a:r>
              <a:rPr lang="ru-RU" sz="2400" b="1" dirty="0"/>
              <a:t> различия</a:t>
            </a: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5076825" y="4149725"/>
            <a:ext cx="2743200" cy="1981200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Поведение</a:t>
            </a:r>
          </a:p>
          <a:p>
            <a:pPr algn="ctr">
              <a:defRPr/>
            </a:pPr>
            <a:r>
              <a:rPr lang="ru-RU" sz="2000" b="1" dirty="0"/>
              <a:t> человека, </a:t>
            </a:r>
          </a:p>
          <a:p>
            <a:pPr algn="ctr">
              <a:defRPr/>
            </a:pPr>
            <a:r>
              <a:rPr lang="ru-RU" sz="2000" b="1" dirty="0"/>
              <a:t>его </a:t>
            </a:r>
          </a:p>
          <a:p>
            <a:pPr algn="ctr">
              <a:defRPr/>
            </a:pPr>
            <a:r>
              <a:rPr lang="ru-RU" sz="2000" b="1" dirty="0"/>
              <a:t>социально-</a:t>
            </a:r>
          </a:p>
          <a:p>
            <a:pPr algn="ctr">
              <a:defRPr/>
            </a:pPr>
            <a:r>
              <a:rPr lang="ru-RU" sz="2000" b="1" dirty="0"/>
              <a:t>психологические </a:t>
            </a:r>
          </a:p>
          <a:p>
            <a:pPr algn="ctr">
              <a:defRPr/>
            </a:pPr>
            <a:r>
              <a:rPr lang="ru-RU" sz="2000" b="1" dirty="0"/>
              <a:t>черты</a:t>
            </a: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4787900" y="1628775"/>
            <a:ext cx="2952750" cy="2125663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Различия</a:t>
            </a:r>
          </a:p>
          <a:p>
            <a:pPr algn="ctr">
              <a:defRPr/>
            </a:pPr>
            <a:r>
              <a:rPr lang="ru-RU" sz="2000" b="1" dirty="0"/>
              <a:t>в уровнях доходов, </a:t>
            </a:r>
          </a:p>
          <a:p>
            <a:pPr algn="ctr">
              <a:defRPr/>
            </a:pPr>
            <a:r>
              <a:rPr lang="ru-RU" sz="2000" b="1" dirty="0"/>
              <a:t>власти, культуры, </a:t>
            </a:r>
          </a:p>
          <a:p>
            <a:pPr algn="ctr">
              <a:defRPr/>
            </a:pPr>
            <a:r>
              <a:rPr lang="ru-RU" sz="2000" b="1" dirty="0"/>
              <a:t>социальном престиже</a:t>
            </a:r>
          </a:p>
          <a:p>
            <a:pPr algn="ctr">
              <a:defRPr/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628775"/>
            <a:ext cx="82296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u="sng" smtClean="0"/>
              <a:t>Причины:</a:t>
            </a:r>
            <a:endParaRPr lang="ru-RU" b="1" u="sng" smtClean="0"/>
          </a:p>
          <a:p>
            <a:pPr eaLnBrk="1" hangingPunct="1">
              <a:buFontTx/>
              <a:buNone/>
            </a:pPr>
            <a:r>
              <a:rPr lang="ru-RU" smtClean="0"/>
              <a:t>-недовольство своим социальным положением;</a:t>
            </a:r>
          </a:p>
          <a:p>
            <a:pPr eaLnBrk="1" hangingPunct="1">
              <a:buFontTx/>
              <a:buNone/>
            </a:pPr>
            <a:r>
              <a:rPr lang="ru-RU" smtClean="0"/>
              <a:t>-задержка зарплаты;</a:t>
            </a:r>
          </a:p>
          <a:p>
            <a:pPr eaLnBrk="1" hangingPunct="1">
              <a:buFontTx/>
              <a:buNone/>
            </a:pPr>
            <a:r>
              <a:rPr lang="ru-RU" smtClean="0"/>
              <a:t>-недовольство </a:t>
            </a:r>
          </a:p>
          <a:p>
            <a:pPr eaLnBrk="1" hangingPunct="1">
              <a:buFontTx/>
              <a:buNone/>
            </a:pPr>
            <a:r>
              <a:rPr lang="ru-RU" smtClean="0"/>
              <a:t>коррумпированными </a:t>
            </a:r>
          </a:p>
          <a:p>
            <a:pPr eaLnBrk="1" hangingPunct="1">
              <a:buFontTx/>
              <a:buNone/>
            </a:pPr>
            <a:r>
              <a:rPr lang="ru-RU" smtClean="0"/>
              <a:t>чиновниками и др.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94792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solidFill>
                  <a:srgbClr val="C00000"/>
                </a:solidFill>
              </a:rPr>
              <a:t>Пример конфликта между</a:t>
            </a:r>
            <a:br>
              <a:rPr lang="ru-RU" sz="3100" dirty="0" smtClean="0">
                <a:solidFill>
                  <a:srgbClr val="C00000"/>
                </a:solidFill>
              </a:rPr>
            </a:br>
            <a:r>
              <a:rPr lang="ru-RU" sz="3100" dirty="0" smtClean="0">
                <a:solidFill>
                  <a:srgbClr val="C00000"/>
                </a:solidFill>
              </a:rPr>
              <a:t> </a:t>
            </a:r>
            <a:r>
              <a:rPr lang="ru-RU" sz="3100" dirty="0">
                <a:solidFill>
                  <a:srgbClr val="C00000"/>
                </a:solidFill>
              </a:rPr>
              <a:t>социальными группами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64163" y="3357563"/>
            <a:ext cx="3455987" cy="1730375"/>
            <a:chOff x="2400" y="912"/>
            <a:chExt cx="3024" cy="1499"/>
          </a:xfrm>
        </p:grpSpPr>
        <p:grpSp>
          <p:nvGrpSpPr>
            <p:cNvPr id="1030" name="Group 11"/>
            <p:cNvGrpSpPr>
              <a:grpSpLocks/>
            </p:cNvGrpSpPr>
            <p:nvPr/>
          </p:nvGrpSpPr>
          <p:grpSpPr bwMode="auto">
            <a:xfrm>
              <a:off x="2736" y="912"/>
              <a:ext cx="2688" cy="336"/>
              <a:chOff x="2736" y="912"/>
              <a:chExt cx="2688" cy="336"/>
            </a:xfrm>
          </p:grpSpPr>
          <p:sp>
            <p:nvSpPr>
              <p:cNvPr id="1031" name="WordArt 12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0" y="912"/>
                <a:ext cx="1824" cy="33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12700">
                      <a:solidFill>
                        <a:srgbClr val="006600"/>
                      </a:solidFill>
                      <a:round/>
                      <a:headEnd/>
                      <a:tailEnd/>
                    </a:ln>
                    <a:gradFill rotWithShape="1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latin typeface="Arial"/>
                    <a:cs typeface="Arial"/>
                  </a:rPr>
                  <a:t>неравенство</a:t>
                </a:r>
              </a:p>
            </p:txBody>
          </p:sp>
          <p:sp>
            <p:nvSpPr>
              <p:cNvPr id="1032" name="AutoShape 13"/>
              <p:cNvSpPr>
                <a:spLocks noChangeArrowheads="1"/>
              </p:cNvSpPr>
              <p:nvPr/>
            </p:nvSpPr>
            <p:spPr bwMode="auto">
              <a:xfrm>
                <a:off x="2736" y="912"/>
                <a:ext cx="615" cy="306"/>
              </a:xfrm>
              <a:prstGeom prst="rightArrow">
                <a:avLst>
                  <a:gd name="adj1" fmla="val 50000"/>
                  <a:gd name="adj2" fmla="val 50245"/>
                </a:avLst>
              </a:prstGeom>
              <a:gradFill rotWithShape="0">
                <a:gsLst>
                  <a:gs pos="0">
                    <a:srgbClr val="A603AB"/>
                  </a:gs>
                  <a:gs pos="10501">
                    <a:srgbClr val="0819FB"/>
                  </a:gs>
                  <a:gs pos="17500">
                    <a:srgbClr val="1A8D48"/>
                  </a:gs>
                  <a:gs pos="25999">
                    <a:srgbClr val="FFFF00"/>
                  </a:gs>
                  <a:gs pos="36501">
                    <a:srgbClr val="EE3F17"/>
                  </a:gs>
                  <a:gs pos="44000">
                    <a:srgbClr val="E81766"/>
                  </a:gs>
                  <a:gs pos="50000">
                    <a:srgbClr val="A603AB"/>
                  </a:gs>
                  <a:gs pos="56000">
                    <a:srgbClr val="E81766"/>
                  </a:gs>
                  <a:gs pos="63499">
                    <a:srgbClr val="EE3F17"/>
                  </a:gs>
                  <a:gs pos="74001">
                    <a:srgbClr val="FFFF00"/>
                  </a:gs>
                  <a:gs pos="82500">
                    <a:srgbClr val="1A8D48"/>
                  </a:gs>
                  <a:gs pos="89500">
                    <a:srgbClr val="0819FB"/>
                  </a:gs>
                  <a:gs pos="100000">
                    <a:srgbClr val="A603AB"/>
                  </a:gs>
                </a:gsLst>
                <a:lin ang="2700000" scaled="1"/>
              </a:gra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2400" y="1488"/>
            <a:ext cx="1152" cy="923"/>
          </p:xfrm>
          <a:graphic>
            <a:graphicData uri="http://schemas.openxmlformats.org/presentationml/2006/ole">
              <p:oleObj spid="_x0000_s1026" name="Clip" r:id="rId3" imgW="3452400" imgH="2766600" progId="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1"/>
          <p:cNvSpPr>
            <a:spLocks noGrp="1"/>
          </p:cNvSpPr>
          <p:nvPr>
            <p:ph idx="1"/>
          </p:nvPr>
        </p:nvSpPr>
        <p:spPr>
          <a:xfrm>
            <a:off x="611188" y="9810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500" b="1" smtClean="0">
                <a:latin typeface="Tahoma" pitchFamily="34" charset="0"/>
                <a:cs typeface="Tahoma" pitchFamily="34" charset="0"/>
              </a:rPr>
              <a:t>Повод</a:t>
            </a:r>
            <a:r>
              <a:rPr lang="ru-RU" sz="2500" smtClean="0">
                <a:latin typeface="Tahoma" pitchFamily="34" charset="0"/>
                <a:cs typeface="Tahoma" pitchFamily="34" charset="0"/>
              </a:rPr>
              <a:t>- любое, даже незначительное событие, перешедшее в столкновение.</a:t>
            </a:r>
          </a:p>
          <a:p>
            <a:pPr eaLnBrk="1" hangingPunct="1">
              <a:lnSpc>
                <a:spcPct val="90000"/>
              </a:lnSpc>
            </a:pPr>
            <a:endParaRPr lang="ru-RU" sz="25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500" b="1" smtClean="0">
                <a:latin typeface="Tahoma" pitchFamily="34" charset="0"/>
                <a:cs typeface="Tahoma" pitchFamily="34" charset="0"/>
              </a:rPr>
              <a:t>Цель конфликта- </a:t>
            </a:r>
            <a:r>
              <a:rPr lang="ru-RU" sz="2500" smtClean="0">
                <a:latin typeface="Tahoma" pitchFamily="34" charset="0"/>
                <a:cs typeface="Tahoma" pitchFamily="34" charset="0"/>
              </a:rPr>
              <a:t>достижение собственного интереса за счет интересов других</a:t>
            </a:r>
          </a:p>
          <a:p>
            <a:pPr eaLnBrk="1" hangingPunct="1">
              <a:lnSpc>
                <a:spcPct val="90000"/>
              </a:lnSpc>
            </a:pPr>
            <a:endParaRPr lang="ru-RU" sz="25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5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500" b="1" smtClean="0">
                <a:latin typeface="Tahoma" pitchFamily="34" charset="0"/>
                <a:cs typeface="Tahoma" pitchFamily="34" charset="0"/>
              </a:rPr>
              <a:t>Масштаб</a:t>
            </a:r>
            <a:r>
              <a:rPr lang="ru-RU" sz="2500" smtClean="0">
                <a:latin typeface="Tahoma" pitchFamily="34" charset="0"/>
                <a:cs typeface="Tahoma" pitchFamily="34" charset="0"/>
              </a:rPr>
              <a:t> – количество участвующих людей и серьезность последствий конфликта.</a:t>
            </a:r>
          </a:p>
          <a:p>
            <a:pPr algn="ctr" eaLnBrk="1" hangingPunct="1">
              <a:lnSpc>
                <a:spcPct val="90000"/>
              </a:lnSpc>
              <a:buFont typeface="Wingdings 3" pitchFamily="18" charset="2"/>
              <a:buNone/>
            </a:pPr>
            <a:endParaRPr lang="ru-RU" sz="2200" i="1" smtClean="0">
              <a:latin typeface="Tahoma" pitchFamily="34" charset="0"/>
              <a:cs typeface="Tahoma" pitchFamily="34" charset="0"/>
            </a:endParaRPr>
          </a:p>
          <a:p>
            <a:pPr algn="ctr"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ru-RU" sz="2200" i="1" smtClean="0">
                <a:latin typeface="Tahoma" pitchFamily="34" charset="0"/>
                <a:cs typeface="Tahoma" pitchFamily="34" charset="0"/>
              </a:rPr>
              <a:t>(установлено, что чем масштабнее конфликт, </a:t>
            </a:r>
            <a:br>
              <a:rPr lang="ru-RU" sz="2200" i="1" smtClean="0">
                <a:latin typeface="Tahoma" pitchFamily="34" charset="0"/>
                <a:cs typeface="Tahoma" pitchFamily="34" charset="0"/>
              </a:rPr>
            </a:br>
            <a:r>
              <a:rPr lang="ru-RU" sz="2200" i="1" smtClean="0">
                <a:latin typeface="Tahoma" pitchFamily="34" charset="0"/>
                <a:cs typeface="Tahoma" pitchFamily="34" charset="0"/>
              </a:rPr>
              <a:t>тем он реже встречается, и наоборот)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2268538" y="333375"/>
            <a:ext cx="5257800" cy="1676400"/>
          </a:xfrm>
          <a:prstGeom prst="leftRightArrow">
            <a:avLst>
              <a:gd name="adj1" fmla="val 50000"/>
              <a:gd name="adj2" fmla="val 93224"/>
            </a:avLst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Функции конфликтов: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900113" y="2133600"/>
            <a:ext cx="3887787" cy="3455988"/>
          </a:xfrm>
          <a:prstGeom prst="rightArrowCallout">
            <a:avLst>
              <a:gd name="adj1" fmla="val 25000"/>
              <a:gd name="adj2" fmla="val 25000"/>
              <a:gd name="adj3" fmla="val 18018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 algn="ctr">
              <a:defRPr/>
            </a:pPr>
            <a:r>
              <a:rPr lang="ru-RU" sz="2800" b="1" u="sng" dirty="0"/>
              <a:t>Позитивные:</a:t>
            </a:r>
          </a:p>
          <a:p>
            <a:pPr algn="ctr">
              <a:defRPr/>
            </a:pPr>
            <a:r>
              <a:rPr lang="ru-RU" sz="2000" dirty="0"/>
              <a:t>информирование </a:t>
            </a:r>
            <a:br>
              <a:rPr lang="ru-RU" sz="2000" dirty="0"/>
            </a:br>
            <a:r>
              <a:rPr lang="ru-RU" sz="2000" dirty="0"/>
              <a:t>о наличии</a:t>
            </a:r>
          </a:p>
          <a:p>
            <a:pPr algn="ctr">
              <a:defRPr/>
            </a:pPr>
            <a:r>
              <a:rPr lang="ru-RU" sz="2000" dirty="0"/>
              <a:t> социальной</a:t>
            </a:r>
          </a:p>
          <a:p>
            <a:pPr algn="ctr">
              <a:defRPr/>
            </a:pPr>
            <a:r>
              <a:rPr lang="ru-RU" sz="2000" dirty="0"/>
              <a:t>напряженности,</a:t>
            </a:r>
          </a:p>
          <a:p>
            <a:pPr algn="ctr">
              <a:defRPr/>
            </a:pPr>
            <a:r>
              <a:rPr lang="ru-RU" sz="2000" dirty="0"/>
              <a:t> </a:t>
            </a:r>
          </a:p>
          <a:p>
            <a:pPr algn="ctr">
              <a:defRPr/>
            </a:pPr>
            <a:r>
              <a:rPr lang="ru-RU" sz="2000" dirty="0"/>
              <a:t>стимулирование</a:t>
            </a:r>
          </a:p>
          <a:p>
            <a:pPr algn="ctr">
              <a:defRPr/>
            </a:pPr>
            <a:r>
              <a:rPr lang="ru-RU" sz="2000" dirty="0"/>
              <a:t>изменений.</a:t>
            </a:r>
          </a:p>
        </p:txBody>
      </p:sp>
      <p:sp>
        <p:nvSpPr>
          <p:cNvPr id="26627" name="AutoShape 6"/>
          <p:cNvSpPr>
            <a:spLocks noChangeArrowheads="1"/>
          </p:cNvSpPr>
          <p:nvPr/>
        </p:nvSpPr>
        <p:spPr bwMode="auto">
          <a:xfrm>
            <a:off x="5867400" y="1447800"/>
            <a:ext cx="3124200" cy="2819400"/>
          </a:xfrm>
          <a:prstGeom prst="leftArrowCallout">
            <a:avLst>
              <a:gd name="adj1" fmla="val 25000"/>
              <a:gd name="adj2" fmla="val 25000"/>
              <a:gd name="adj3" fmla="val 18468"/>
              <a:gd name="adj4" fmla="val 66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4859338" y="2060575"/>
            <a:ext cx="3816350" cy="3529013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800" b="1" u="sng" dirty="0">
                <a:solidFill>
                  <a:schemeClr val="tx1"/>
                </a:solidFill>
              </a:rPr>
              <a:t>Негативные: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создание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стрессовых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 ситуаций, </a:t>
            </a:r>
          </a:p>
          <a:p>
            <a:pPr algn="ctr">
              <a:defRPr/>
            </a:pPr>
            <a:endParaRPr lang="ru-RU" sz="2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дезорганизация,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даже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разрушение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социальной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95288" y="1341438"/>
            <a:ext cx="4176712" cy="4733925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 числу участников: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err="1"/>
              <a:t>внутриличностные</a:t>
            </a:r>
            <a:r>
              <a:rPr lang="ru-RU" b="1" dirty="0"/>
              <a:t> </a:t>
            </a:r>
            <a:r>
              <a:rPr lang="ru-RU" dirty="0"/>
              <a:t>(один участник);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межличностные </a:t>
            </a:r>
            <a:r>
              <a:rPr lang="ru-RU" dirty="0"/>
              <a:t>(два участника</a:t>
            </a:r>
            <a:r>
              <a:rPr lang="ru-RU" dirty="0" smtClean="0"/>
              <a:t>)</a:t>
            </a:r>
            <a:r>
              <a:rPr lang="ru-RU" b="1" dirty="0" smtClean="0"/>
              <a:t>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между личностью и группой;</a:t>
            </a:r>
            <a:endParaRPr lang="ru-RU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социальные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(</a:t>
            </a:r>
            <a:r>
              <a:rPr lang="ru-RU" dirty="0"/>
              <a:t>много участников, </a:t>
            </a:r>
            <a:r>
              <a:rPr lang="ru-RU" dirty="0" smtClean="0"/>
              <a:t>соц. группы, государства)</a:t>
            </a:r>
            <a:endParaRPr lang="ru-RU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043488" y="1341438"/>
            <a:ext cx="4100512" cy="4525962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 причинам:</a:t>
            </a:r>
          </a:p>
          <a:p>
            <a:pPr marL="365760" indent="-256032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экономические;</a:t>
            </a:r>
          </a:p>
          <a:p>
            <a:pPr marL="365760" indent="-256032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политические;</a:t>
            </a:r>
          </a:p>
          <a:p>
            <a:pPr marL="365760" indent="-256032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этнические;</a:t>
            </a:r>
          </a:p>
          <a:p>
            <a:pPr marL="365760" indent="-256032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/>
              <a:t>культурные и религиозные;</a:t>
            </a:r>
          </a:p>
          <a:p>
            <a:pPr marL="365760" indent="-256032" eaLnBrk="1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профессиональные</a:t>
            </a:r>
            <a:endParaRPr lang="ru-RU" b="1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>
                <a:solidFill>
                  <a:schemeClr val="accent2">
                    <a:lumMod val="75000"/>
                  </a:schemeClr>
                </a:solidFill>
              </a:rPr>
              <a:t>Типы конфликтов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2628900" y="3644900"/>
            <a:ext cx="4319588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200800" cy="150304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itchFamily="18" charset="0"/>
              </a:rPr>
              <a:t>Типы конфликтов</a:t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Times New Roman" pitchFamily="18" charset="0"/>
              </a:rPr>
              <a:t> по причинам (предмету) спора:</a:t>
            </a:r>
            <a:r>
              <a:rPr lang="ru-RU" sz="4000" dirty="0" smtClean="0">
                <a:solidFill>
                  <a:srgbClr val="FF9900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FF9900"/>
                </a:solidFill>
                <a:latin typeface="+mn-lt"/>
                <a:cs typeface="Times New Roman" pitchFamily="18" charset="0"/>
              </a:rPr>
            </a:br>
            <a:endParaRPr lang="ru-RU" sz="3600" dirty="0">
              <a:latin typeface="+mn-lt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611188" y="4221163"/>
            <a:ext cx="7777162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b="1" dirty="0"/>
              <a:t> Профессиональные </a:t>
            </a:r>
            <a:r>
              <a:rPr lang="ru-RU" dirty="0"/>
              <a:t>– между профессиями или отраслями </a:t>
            </a:r>
          </a:p>
          <a:p>
            <a:pPr>
              <a:defRPr/>
            </a:pPr>
            <a:r>
              <a:rPr lang="ru-RU" dirty="0"/>
              <a:t>                             по поводу экономических или социальных благ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11188" y="2349500"/>
            <a:ext cx="7705725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b="1" dirty="0"/>
              <a:t>Политические</a:t>
            </a:r>
            <a:r>
              <a:rPr lang="ru-RU" sz="2000" dirty="0"/>
              <a:t> </a:t>
            </a:r>
            <a:r>
              <a:rPr lang="ru-RU" dirty="0"/>
              <a:t> - между странами и государствами из-за</a:t>
            </a:r>
            <a:br>
              <a:rPr lang="ru-RU" dirty="0"/>
            </a:br>
            <a:r>
              <a:rPr lang="ru-RU" dirty="0"/>
              <a:t>                                    территории или престижа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611188" y="1484313"/>
            <a:ext cx="7705725" cy="720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b="1" dirty="0"/>
              <a:t>Экономические</a:t>
            </a:r>
            <a:r>
              <a:rPr lang="ru-RU" dirty="0"/>
              <a:t>  - между любыми по численности группами</a:t>
            </a:r>
          </a:p>
          <a:p>
            <a:pPr>
              <a:defRPr/>
            </a:pPr>
            <a:r>
              <a:rPr lang="ru-RU" dirty="0"/>
              <a:t>                                 и субъектами  по поводу денег или ресурсов 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11188" y="3284538"/>
            <a:ext cx="7777162" cy="649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000" b="1" dirty="0"/>
              <a:t> </a:t>
            </a:r>
            <a:r>
              <a:rPr lang="ru-RU" sz="2400" b="1" dirty="0"/>
              <a:t>Культурные или религиозные </a:t>
            </a:r>
            <a:r>
              <a:rPr lang="ru-RU" dirty="0"/>
              <a:t>– по поводу разделения </a:t>
            </a:r>
            <a:br>
              <a:rPr lang="ru-RU" dirty="0"/>
            </a:br>
            <a:r>
              <a:rPr lang="ru-RU" dirty="0"/>
              <a:t>                                                            дефицитных духовных благ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11188" y="5105400"/>
            <a:ext cx="7777162" cy="6270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b="1" dirty="0"/>
              <a:t>Этнические</a:t>
            </a:r>
            <a:r>
              <a:rPr lang="ru-RU" dirty="0"/>
              <a:t> – между народами за территорию или лучшие</a:t>
            </a:r>
          </a:p>
          <a:p>
            <a:pPr>
              <a:defRPr/>
            </a:pPr>
            <a:r>
              <a:rPr lang="ru-RU" dirty="0"/>
              <a:t>                                                                   условия проживания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8316416" cy="70609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Типы конфликтов по числу участников: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Picture 4" descr="L10_p2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51050" y="908050"/>
            <a:ext cx="5230813" cy="381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699" name="Содержимое 4"/>
          <p:cNvSpPr>
            <a:spLocks noGrp="1"/>
          </p:cNvSpPr>
          <p:nvPr>
            <p:ph idx="1"/>
          </p:nvPr>
        </p:nvSpPr>
        <p:spPr>
          <a:xfrm>
            <a:off x="755650" y="5013325"/>
            <a:ext cx="8229600" cy="1223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100" b="1" smtClean="0">
                <a:latin typeface="Tahoma" pitchFamily="34" charset="0"/>
                <a:cs typeface="Tahoma" pitchFamily="34" charset="0"/>
              </a:rPr>
              <a:t>Внутриличностный конфликт </a:t>
            </a:r>
            <a:r>
              <a:rPr lang="ru-RU" sz="2100" smtClean="0">
                <a:latin typeface="Tahoma" pitchFamily="34" charset="0"/>
                <a:cs typeface="Tahoma" pitchFamily="34" charset="0"/>
              </a:rPr>
              <a:t>– внутри одного человека между его ролями, пришедшими в противоречие.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smtClean="0">
                <a:latin typeface="Tahoma" pitchFamily="34" charset="0"/>
                <a:cs typeface="Tahoma" pitchFamily="34" charset="0"/>
              </a:rPr>
              <a:t>Например, в ситуации морального выбора - как поступить: по совести или по выгоде.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74638"/>
            <a:ext cx="8244408" cy="70609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Типы конфликтов по числу участников: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0722" name="Содержимое 4"/>
          <p:cNvSpPr>
            <a:spLocks noGrp="1"/>
          </p:cNvSpPr>
          <p:nvPr>
            <p:ph idx="1"/>
          </p:nvPr>
        </p:nvSpPr>
        <p:spPr>
          <a:xfrm>
            <a:off x="914400" y="5084763"/>
            <a:ext cx="8229600" cy="1223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900" b="1" smtClean="0">
                <a:latin typeface="Tahoma" pitchFamily="34" charset="0"/>
                <a:cs typeface="Tahoma" pitchFamily="34" charset="0"/>
              </a:rPr>
              <a:t>Межличностный конфликт </a:t>
            </a:r>
            <a:r>
              <a:rPr lang="ru-RU" sz="1900" smtClean="0">
                <a:latin typeface="Tahoma" pitchFamily="34" charset="0"/>
                <a:cs typeface="Tahoma" pitchFamily="34" charset="0"/>
              </a:rPr>
              <a:t>– между двумя или несколькими людьми. Самый распространенный тип конфликта.</a:t>
            </a:r>
          </a:p>
          <a:p>
            <a:pPr eaLnBrk="1" hangingPunct="1">
              <a:lnSpc>
                <a:spcPct val="80000"/>
              </a:lnSpc>
            </a:pPr>
            <a:r>
              <a:rPr lang="ru-RU" sz="1900" smtClean="0">
                <a:latin typeface="Tahoma" pitchFamily="34" charset="0"/>
                <a:cs typeface="Tahoma" pitchFamily="34" charset="0"/>
              </a:rPr>
              <a:t>Например, ссора друзей, размолвка между супругами, драка на дискотеке, спор или ссора в транспорте и т. п.</a:t>
            </a:r>
          </a:p>
        </p:txBody>
      </p:sp>
      <p:pic>
        <p:nvPicPr>
          <p:cNvPr id="6" name="Picture 5" descr="L2_p4б_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981075"/>
            <a:ext cx="3125787" cy="2339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L10_p3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9750" y="981075"/>
            <a:ext cx="3270250" cy="2941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2565400"/>
            <a:ext cx="1944688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3141663"/>
            <a:ext cx="2592388" cy="172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8388424" cy="70609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Типы конфликтов по числу участников: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1746" name="Содержимое 4"/>
          <p:cNvSpPr>
            <a:spLocks noGrp="1"/>
          </p:cNvSpPr>
          <p:nvPr>
            <p:ph idx="1"/>
          </p:nvPr>
        </p:nvSpPr>
        <p:spPr>
          <a:xfrm>
            <a:off x="755650" y="5229225"/>
            <a:ext cx="8229600" cy="792163"/>
          </a:xfrm>
        </p:spPr>
        <p:txBody>
          <a:bodyPr/>
          <a:lstStyle/>
          <a:p>
            <a:pPr eaLnBrk="1" hangingPunct="1"/>
            <a:r>
              <a:rPr lang="ru-RU" sz="2000" b="1" smtClean="0">
                <a:latin typeface="Tahoma" pitchFamily="34" charset="0"/>
                <a:cs typeface="Tahoma" pitchFamily="34" charset="0"/>
              </a:rPr>
              <a:t>Социальный конфликт </a:t>
            </a:r>
            <a:r>
              <a:rPr lang="ru-RU" sz="2000" smtClean="0">
                <a:latin typeface="Tahoma" pitchFamily="34" charset="0"/>
                <a:cs typeface="Tahoma" pitchFamily="34" charset="0"/>
              </a:rPr>
              <a:t>– между социальными группами.</a:t>
            </a:r>
          </a:p>
          <a:p>
            <a:pPr eaLnBrk="1" hangingPunct="1"/>
            <a:r>
              <a:rPr lang="ru-RU" sz="2000" smtClean="0">
                <a:latin typeface="Tahoma" pitchFamily="34" charset="0"/>
                <a:cs typeface="Tahoma" pitchFamily="34" charset="0"/>
              </a:rPr>
              <a:t> Например: забастовка, бунт, восстание, революция, война.</a:t>
            </a:r>
            <a:endParaRPr lang="ru-RU" sz="240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4" descr="L12_p5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908050"/>
            <a:ext cx="5689600" cy="4208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3" y="3573463"/>
            <a:ext cx="1905000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Способы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протекания- т.е. как выглядит конфликт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1138"/>
            <a:ext cx="5194300" cy="4525962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2800" dirty="0" smtClean="0"/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/>
              <a:t>Конфронтация </a:t>
            </a:r>
            <a:r>
              <a:rPr lang="ru-RU" sz="2400" dirty="0" smtClean="0"/>
              <a:t>– пассивное противостояние групп с различными интересами.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/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/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/>
              <a:t>Соперничество</a:t>
            </a:r>
            <a:r>
              <a:rPr lang="ru-RU" sz="2400" dirty="0" smtClean="0"/>
              <a:t> – открытая борьба за свои интересы, упорное отстаивание своей позиции.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2400" dirty="0" smtClean="0"/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/>
              <a:t>Конкуренция</a:t>
            </a:r>
            <a:r>
              <a:rPr lang="ru-RU" sz="2400" dirty="0" smtClean="0"/>
              <a:t> –экономическая борьба за получение большей выгоды, прибыли или доступа к дефицитным ресурсам</a:t>
            </a:r>
            <a:endParaRPr lang="ru-RU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4652963"/>
            <a:ext cx="2447925" cy="1622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3068638"/>
            <a:ext cx="2016125" cy="119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484313"/>
            <a:ext cx="1595437" cy="1223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124200" y="2057400"/>
            <a:ext cx="2743200" cy="2286000"/>
          </a:xfrm>
          <a:prstGeom prst="rect">
            <a:avLst/>
          </a:prstGeom>
          <a:ln w="38100"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Способы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решения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конфликтов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 rot="958684">
            <a:off x="346075" y="2827338"/>
            <a:ext cx="2628900" cy="914400"/>
          </a:xfrm>
          <a:prstGeom prst="wedgeRectCallout">
            <a:avLst>
              <a:gd name="adj1" fmla="val -27786"/>
              <a:gd name="adj2" fmla="val 46829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/>
              <a:t>Переговоры- </a:t>
            </a:r>
          </a:p>
          <a:p>
            <a:pPr algn="ctr">
              <a:defRPr/>
            </a:pPr>
            <a:r>
              <a:rPr lang="ru-RU" dirty="0"/>
              <a:t>мирная беседа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 rot="21212710">
            <a:off x="5713413" y="565150"/>
            <a:ext cx="2938462" cy="1255713"/>
          </a:xfrm>
          <a:prstGeom prst="wedgeRectCallout">
            <a:avLst>
              <a:gd name="adj1" fmla="val -30788"/>
              <a:gd name="adj2" fmla="val 49878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/>
              <a:t>Посредничество-</a:t>
            </a:r>
          </a:p>
          <a:p>
            <a:pPr algn="ctr">
              <a:defRPr/>
            </a:pPr>
            <a:r>
              <a:rPr lang="ru-RU" dirty="0"/>
              <a:t>Использование</a:t>
            </a:r>
          </a:p>
          <a:p>
            <a:pPr algn="ctr">
              <a:defRPr/>
            </a:pPr>
            <a:r>
              <a:rPr lang="ru-RU" dirty="0"/>
              <a:t>третьей стороны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 rot="20966772">
            <a:off x="6057900" y="3876675"/>
            <a:ext cx="2667000" cy="1538288"/>
          </a:xfrm>
          <a:prstGeom prst="wedgeRectCallout">
            <a:avLst>
              <a:gd name="adj1" fmla="val -23262"/>
              <a:gd name="adj2" fmla="val 49268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/>
              <a:t>Арбитраж-</a:t>
            </a:r>
          </a:p>
          <a:p>
            <a:pPr algn="ctr">
              <a:defRPr/>
            </a:pPr>
            <a:r>
              <a:rPr lang="ru-RU" dirty="0"/>
              <a:t>обращение за помощью</a:t>
            </a:r>
          </a:p>
          <a:p>
            <a:pPr algn="ctr">
              <a:defRPr/>
            </a:pPr>
            <a:r>
              <a:rPr lang="ru-RU" dirty="0"/>
              <a:t>к специальному </a:t>
            </a:r>
          </a:p>
          <a:p>
            <a:pPr algn="ctr">
              <a:defRPr/>
            </a:pPr>
            <a:r>
              <a:rPr lang="ru-RU" dirty="0"/>
              <a:t>органу власти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 rot="1023377">
            <a:off x="1633538" y="557213"/>
            <a:ext cx="2667000" cy="990600"/>
          </a:xfrm>
          <a:prstGeom prst="wedgeRectCallout">
            <a:avLst>
              <a:gd name="adj1" fmla="val -28280"/>
              <a:gd name="adj2" fmla="val 49737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/>
              <a:t>Компромисс- </a:t>
            </a:r>
            <a:r>
              <a:rPr lang="ru-RU" dirty="0"/>
              <a:t>взаимные уступки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 rot="20981373">
            <a:off x="1595438" y="5027613"/>
            <a:ext cx="3348037" cy="838200"/>
          </a:xfrm>
          <a:prstGeom prst="wedgeRectCallout">
            <a:avLst>
              <a:gd name="adj1" fmla="val -29534"/>
              <a:gd name="adj2" fmla="val 50044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/>
              <a:t>Применение силы,</a:t>
            </a:r>
          </a:p>
          <a:p>
            <a:pPr algn="ctr">
              <a:defRPr/>
            </a:pPr>
            <a:r>
              <a:rPr lang="ru-RU" sz="2400" b="1" dirty="0"/>
              <a:t>власти, закона</a:t>
            </a:r>
          </a:p>
          <a:p>
            <a:pPr algn="ctr">
              <a:defRPr/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  <p:bldP spid="11271" grpId="0" animBg="1"/>
      <p:bldP spid="11272" grpId="0" animBg="1"/>
      <p:bldP spid="11273" grpId="0" animBg="1"/>
      <p:bldP spid="1127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Пути </a:t>
            </a:r>
            <a:r>
              <a:rPr lang="ru-RU" sz="4000" dirty="0" smtClean="0">
                <a:solidFill>
                  <a:srgbClr val="C00000"/>
                </a:solidFill>
              </a:rPr>
              <a:t>решения конфликта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481138"/>
            <a:ext cx="3970337" cy="180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u="sng" smtClean="0">
                <a:latin typeface="Tahoma" pitchFamily="34" charset="0"/>
                <a:cs typeface="Tahoma" pitchFamily="34" charset="0"/>
              </a:rPr>
              <a:t>Компромисс</a:t>
            </a:r>
            <a:r>
              <a:rPr lang="ru-RU" sz="2800" smtClean="0">
                <a:latin typeface="Tahoma" pitchFamily="34" charset="0"/>
                <a:cs typeface="Tahoma" pitchFamily="34" charset="0"/>
              </a:rPr>
              <a:t> – решение проблемы через взаимные уступки сторон.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smtClean="0">
              <a:solidFill>
                <a:schemeClr val="folHlink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8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8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8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80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341438"/>
            <a:ext cx="3327400" cy="249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00113" y="3933825"/>
            <a:ext cx="4176712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500">
                <a:latin typeface="Tahoma" pitchFamily="34" charset="0"/>
                <a:cs typeface="Tahoma" pitchFamily="34" charset="0"/>
              </a:rPr>
              <a:t> </a:t>
            </a:r>
            <a:r>
              <a:rPr lang="ru-RU" u="sng">
                <a:latin typeface="Tahoma" pitchFamily="34" charset="0"/>
                <a:cs typeface="Tahoma" pitchFamily="34" charset="0"/>
              </a:rPr>
              <a:t>Компромисс </a:t>
            </a:r>
            <a:r>
              <a:rPr lang="ru-RU">
                <a:latin typeface="Tahoma" pitchFamily="34" charset="0"/>
                <a:cs typeface="Tahoma" pitchFamily="34" charset="0"/>
              </a:rPr>
              <a:t>(от лат.  с</a:t>
            </a:r>
            <a:r>
              <a:rPr lang="en-US">
                <a:latin typeface="Tahoma" pitchFamily="34" charset="0"/>
                <a:cs typeface="Tahoma" pitchFamily="34" charset="0"/>
              </a:rPr>
              <a:t>omromissum</a:t>
            </a:r>
            <a:r>
              <a:rPr lang="ru-RU">
                <a:latin typeface="Tahoma" pitchFamily="34" charset="0"/>
                <a:cs typeface="Tahoma" pitchFamily="34" charset="0"/>
              </a:rPr>
              <a:t>) – соглашение представителей разных точек зрений и интересов на основе взаимных уступок.</a:t>
            </a:r>
          </a:p>
          <a:p>
            <a:pPr>
              <a:buFont typeface="Wingdings" pitchFamily="2" charset="2"/>
              <a:buNone/>
            </a:pPr>
            <a:endParaRPr lang="ru-RU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>
                <a:latin typeface="Tahoma" pitchFamily="34" charset="0"/>
                <a:cs typeface="Tahoma" pitchFamily="34" charset="0"/>
              </a:rPr>
              <a:t>Компромисс — это не общее решение. Это решение «ни вашим, ни нашим».</a:t>
            </a:r>
          </a:p>
          <a:p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76825" y="4365625"/>
            <a:ext cx="38163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ru-RU">
                <a:latin typeface="Tahoma" pitchFamily="34" charset="0"/>
                <a:cs typeface="Tahoma" pitchFamily="34" charset="0"/>
              </a:rPr>
              <a:t> </a:t>
            </a:r>
            <a:r>
              <a:rPr lang="ru-RU" sz="240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Искусство компромисса доступно только нравственно и социально зрелой личности.</a:t>
            </a:r>
            <a:endParaRPr lang="ru-RU" sz="240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800" smtClean="0">
                <a:latin typeface="Tahoma" pitchFamily="34" charset="0"/>
                <a:cs typeface="Tahoma" pitchFamily="34" charset="0"/>
              </a:rPr>
              <a:t>      </a:t>
            </a:r>
            <a:endParaRPr lang="ru-RU" sz="2800" smtClean="0">
              <a:solidFill>
                <a:schemeClr val="folHlink"/>
              </a:solidFill>
              <a:latin typeface="Tahoma" pitchFamily="34" charset="0"/>
              <a:cs typeface="Tahoma" pitchFamily="34" charset="0"/>
            </a:endParaRPr>
          </a:p>
          <a:p>
            <a:pPr algn="r" eaLnBrk="1" hangingPunct="1">
              <a:buFont typeface="Wingdings 3" pitchFamily="18" charset="2"/>
              <a:buNone/>
            </a:pPr>
            <a:r>
              <a:rPr lang="ru-RU" sz="3600" u="sng" smtClean="0">
                <a:latin typeface="Tahoma" pitchFamily="34" charset="0"/>
                <a:cs typeface="Tahoma" pitchFamily="34" charset="0"/>
              </a:rPr>
              <a:t>Переговоры</a:t>
            </a:r>
            <a:r>
              <a:rPr lang="ru-RU" sz="3600" smtClean="0">
                <a:latin typeface="Tahoma" pitchFamily="34" charset="0"/>
                <a:cs typeface="Tahoma" pitchFamily="34" charset="0"/>
              </a:rPr>
              <a:t> – мирная беседа обеих сторон по решению проблемы.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sz="800" smtClean="0"/>
              <a:t>  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Пути </a:t>
            </a:r>
            <a:r>
              <a:rPr lang="ru-RU" sz="4000" dirty="0" smtClean="0">
                <a:solidFill>
                  <a:srgbClr val="C00000"/>
                </a:solidFill>
              </a:rPr>
              <a:t>решения конфликта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3968" y="3140968"/>
            <a:ext cx="4323383" cy="2892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3212976"/>
            <a:ext cx="2952328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1"/>
          <p:cNvSpPr>
            <a:spLocks noGrp="1"/>
          </p:cNvSpPr>
          <p:nvPr>
            <p:ph idx="1"/>
          </p:nvPr>
        </p:nvSpPr>
        <p:spPr>
          <a:xfrm>
            <a:off x="2916238" y="1481138"/>
            <a:ext cx="5770562" cy="45259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200" b="1" u="sng" smtClean="0">
                <a:latin typeface="Tahoma" pitchFamily="34" charset="0"/>
                <a:cs typeface="Tahoma" pitchFamily="34" charset="0"/>
              </a:rPr>
              <a:t>Посредничество</a:t>
            </a:r>
            <a:r>
              <a:rPr lang="ru-RU" sz="2200" u="sng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200" smtClean="0">
                <a:latin typeface="Tahoma" pitchFamily="34" charset="0"/>
                <a:cs typeface="Tahoma" pitchFamily="34" charset="0"/>
              </a:rPr>
              <a:t>– использование третьей стороны  в заочном решении проблемы.</a:t>
            </a:r>
          </a:p>
          <a:p>
            <a:pPr eaLnBrk="1" hangingPunct="1">
              <a:spcBef>
                <a:spcPct val="0"/>
              </a:spcBef>
            </a:pPr>
            <a:endParaRPr lang="ru-RU" sz="22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sz="2200" smtClean="0">
                <a:latin typeface="Tahoma" pitchFamily="34" charset="0"/>
                <a:cs typeface="Tahoma" pitchFamily="34" charset="0"/>
              </a:rPr>
              <a:t>При конфликтах нужно помнить «правило третьей стороны». Оно гласит: если у обоих участников конфликтной ситуации есть желание уладить конфликт, но он не улаживается, это означает, что есть третья сторона. Этот третий — всегда друг и для одной стороны, и для другой. Обе стороны ему верят.</a:t>
            </a:r>
          </a:p>
          <a:p>
            <a:pPr eaLnBrk="1" hangingPunct="1">
              <a:lnSpc>
                <a:spcPct val="90000"/>
              </a:lnSpc>
            </a:pPr>
            <a:endParaRPr lang="ru-RU" sz="25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C00000"/>
                </a:solidFill>
              </a:rPr>
              <a:t>Пути решения конфликта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429000"/>
            <a:ext cx="2993154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C00000"/>
                </a:solidFill>
              </a:rPr>
              <a:t>  Пути решения конфликта</a:t>
            </a:r>
            <a:endParaRPr lang="ru-RU" dirty="0"/>
          </a:p>
        </p:txBody>
      </p:sp>
      <p:sp>
        <p:nvSpPr>
          <p:cNvPr id="37890" name="Содержимое 1"/>
          <p:cNvSpPr>
            <a:spLocks noGrp="1"/>
          </p:cNvSpPr>
          <p:nvPr>
            <p:ph idx="1"/>
          </p:nvPr>
        </p:nvSpPr>
        <p:spPr>
          <a:xfrm>
            <a:off x="684213" y="1125538"/>
            <a:ext cx="8229600" cy="4967287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800" smtClean="0"/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400" b="1" u="sng" smtClean="0">
                <a:latin typeface="Tahoma" pitchFamily="34" charset="0"/>
                <a:cs typeface="Tahoma" pitchFamily="34" charset="0"/>
              </a:rPr>
              <a:t>Арбитраж</a:t>
            </a:r>
            <a:r>
              <a:rPr lang="ru-RU" sz="2000" smtClean="0">
                <a:latin typeface="Tahoma" pitchFamily="34" charset="0"/>
                <a:cs typeface="Tahoma" pitchFamily="34" charset="0"/>
              </a:rPr>
              <a:t> – обращение к наделённому специальными полномочиями органу власти за помощью в решении проблемы.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1600" b="1" u="sng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sz="2400" b="1" u="sng" smtClean="0">
                <a:latin typeface="Tahoma" pitchFamily="34" charset="0"/>
                <a:cs typeface="Tahoma" pitchFamily="34" charset="0"/>
              </a:rPr>
              <a:t>Применение силы, власти, закона</a:t>
            </a:r>
            <a:r>
              <a:rPr lang="ru-RU" sz="240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000" smtClean="0">
                <a:latin typeface="Tahoma" pitchFamily="34" charset="0"/>
                <a:cs typeface="Tahoma" pitchFamily="34" charset="0"/>
              </a:rPr>
              <a:t>– одностороннее использование власти или силы той стороной, которая считает себя сильнее.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ru-RU" sz="2000" smtClean="0"/>
          </a:p>
        </p:txBody>
      </p:sp>
      <p:pic>
        <p:nvPicPr>
          <p:cNvPr id="7" name="Picture 2" descr="C:\Users\Nadyu\Desktop\звездный час по обществу\sud_030309_580_no_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2420888"/>
            <a:ext cx="3129650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Nadyu\Desktop\звездный час по обществу\06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2420888"/>
            <a:ext cx="3132349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latin typeface="Tahoma" pitchFamily="34" charset="0"/>
                <a:cs typeface="Tahoma" pitchFamily="34" charset="0"/>
              </a:rPr>
              <a:t>Приспособление </a:t>
            </a:r>
            <a:r>
              <a:rPr lang="ru-RU" sz="2400" smtClean="0">
                <a:latin typeface="Tahoma" pitchFamily="34" charset="0"/>
                <a:cs typeface="Tahoma" pitchFamily="34" charset="0"/>
              </a:rPr>
              <a:t>– сглаживание противоречий, даже в ущерб своих интересов</a:t>
            </a:r>
          </a:p>
          <a:p>
            <a:pPr eaLnBrk="1" hangingPunct="1">
              <a:lnSpc>
                <a:spcPct val="80000"/>
              </a:lnSpc>
            </a:pPr>
            <a:endParaRPr lang="ru-RU" sz="2400" b="1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latin typeface="Tahoma" pitchFamily="34" charset="0"/>
                <a:cs typeface="Tahoma" pitchFamily="34" charset="0"/>
              </a:rPr>
              <a:t>Сотрудничество</a:t>
            </a:r>
            <a:r>
              <a:rPr lang="ru-RU" sz="2400" smtClean="0">
                <a:latin typeface="Tahoma" pitchFamily="34" charset="0"/>
                <a:cs typeface="Tahoma" pitchFamily="34" charset="0"/>
              </a:rPr>
              <a:t> – совместная выработка решений, удовлетворяющего интересы сторон</a:t>
            </a:r>
          </a:p>
          <a:p>
            <a:pPr eaLnBrk="1" hangingPunct="1">
              <a:lnSpc>
                <a:spcPct val="80000"/>
              </a:lnSpc>
            </a:pPr>
            <a:endParaRPr lang="ru-RU" sz="2400" b="1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latin typeface="Tahoma" pitchFamily="34" charset="0"/>
                <a:cs typeface="Tahoma" pitchFamily="34" charset="0"/>
              </a:rPr>
              <a:t>Игнорирование</a:t>
            </a:r>
            <a:r>
              <a:rPr lang="ru-RU" sz="2400" smtClean="0">
                <a:latin typeface="Tahoma" pitchFamily="34" charset="0"/>
                <a:cs typeface="Tahoma" pitchFamily="34" charset="0"/>
              </a:rPr>
              <a:t> – попытка (или стремление) выхода из конфликтной ситуации, не решая её</a:t>
            </a:r>
          </a:p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>Другие пути решения конфликта</a:t>
            </a:r>
            <a:endParaRPr lang="ru-RU" sz="36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2" y="4365104"/>
            <a:ext cx="3105150" cy="2076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7984" y="4365104"/>
            <a:ext cx="3837607" cy="1988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rgbClr val="C00000"/>
                </a:solidFill>
              </a:rPr>
              <a:t>Как уладить конфликт?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899592" y="1484784"/>
            <a:ext cx="2438400" cy="1524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/>
              <a:t>силой</a:t>
            </a: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5076056" y="1196752"/>
            <a:ext cx="3505200" cy="19050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/>
              <a:t>согласием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07950" y="3213100"/>
            <a:ext cx="4191000" cy="228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dirty="0"/>
              <a:t>Решение, принесённое</a:t>
            </a:r>
          </a:p>
          <a:p>
            <a:pPr algn="ctr">
              <a:defRPr/>
            </a:pPr>
            <a:r>
              <a:rPr lang="ru-RU" sz="2000" dirty="0"/>
              <a:t> штыками, пушками, </a:t>
            </a:r>
          </a:p>
          <a:p>
            <a:pPr algn="ctr">
              <a:defRPr/>
            </a:pPr>
            <a:r>
              <a:rPr lang="ru-RU" sz="2000" dirty="0"/>
              <a:t>танками и ружьями </a:t>
            </a:r>
          </a:p>
          <a:p>
            <a:pPr algn="ctr">
              <a:defRPr/>
            </a:pPr>
            <a:r>
              <a:rPr lang="ru-RU" sz="2000" dirty="0"/>
              <a:t>недолговечно. </a:t>
            </a:r>
          </a:p>
          <a:p>
            <a:pPr algn="ctr">
              <a:defRPr/>
            </a:pPr>
            <a:r>
              <a:rPr lang="ru-RU" sz="2000" dirty="0"/>
              <a:t>Подавленное недовольство </a:t>
            </a:r>
          </a:p>
          <a:p>
            <a:pPr algn="ctr">
              <a:defRPr/>
            </a:pPr>
            <a:r>
              <a:rPr lang="ru-RU" sz="2000" dirty="0"/>
              <a:t>возникнет вновь.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716463" y="3068638"/>
            <a:ext cx="4191000" cy="259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rgbClr val="000000"/>
                </a:solidFill>
                <a:cs typeface="Tahoma" pitchFamily="34" charset="0"/>
              </a:rPr>
              <a:t>Переговоры, поиск </a:t>
            </a:r>
          </a:p>
          <a:p>
            <a:pPr algn="ctr">
              <a:defRPr/>
            </a:pPr>
            <a:r>
              <a:rPr lang="ru-RU" sz="2400">
                <a:solidFill>
                  <a:srgbClr val="000000"/>
                </a:solidFill>
                <a:cs typeface="Tahoma" pitchFamily="34" charset="0"/>
              </a:rPr>
              <a:t>согласия, компромисс. </a:t>
            </a:r>
          </a:p>
          <a:p>
            <a:pPr algn="ctr">
              <a:defRPr/>
            </a:pPr>
            <a:r>
              <a:rPr lang="ru-RU" sz="2400">
                <a:solidFill>
                  <a:srgbClr val="000000"/>
                </a:solidFill>
                <a:cs typeface="Tahoma" pitchFamily="34" charset="0"/>
              </a:rPr>
              <a:t>В чём-то надо уступать </a:t>
            </a:r>
          </a:p>
          <a:p>
            <a:pPr algn="ctr">
              <a:defRPr/>
            </a:pPr>
            <a:r>
              <a:rPr lang="ru-RU" sz="2400">
                <a:solidFill>
                  <a:srgbClr val="000000"/>
                </a:solidFill>
                <a:cs typeface="Tahoma" pitchFamily="34" charset="0"/>
              </a:rPr>
              <a:t>одной стороне, </a:t>
            </a:r>
          </a:p>
          <a:p>
            <a:pPr algn="ctr">
              <a:defRPr/>
            </a:pPr>
            <a:r>
              <a:rPr lang="ru-RU" sz="2400">
                <a:solidFill>
                  <a:srgbClr val="000000"/>
                </a:solidFill>
                <a:cs typeface="Tahoma" pitchFamily="34" charset="0"/>
              </a:rPr>
              <a:t>в чём-то - другой.</a:t>
            </a:r>
            <a:endParaRPr lang="ru-RU" sz="200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 rot="1049622">
            <a:off x="1835696" y="2636912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 rot="802144">
            <a:off x="6300192" y="2564904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5084763"/>
            <a:ext cx="1728787" cy="237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Способы разрешения конфликтов </a:t>
            </a:r>
          </a:p>
        </p:txBody>
      </p:sp>
      <p:pic>
        <p:nvPicPr>
          <p:cNvPr id="40962" name="Picture 4" descr="L7_p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268413"/>
            <a:ext cx="388937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5" descr="L9_p3_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3716338"/>
            <a:ext cx="3638550" cy="2562225"/>
          </a:xfrm>
        </p:spPr>
      </p:pic>
      <p:pic>
        <p:nvPicPr>
          <p:cNvPr id="40964" name="Picture 6" descr="L03_p3_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557338"/>
            <a:ext cx="33702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4572000" y="5008563"/>
            <a:ext cx="4392613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       Как называются        </a:t>
            </a:r>
          </a:p>
          <a:p>
            <a:r>
              <a:rPr lang="ru-RU" sz="2800" b="1">
                <a:solidFill>
                  <a:schemeClr val="accent2"/>
                </a:solidFill>
              </a:rPr>
              <a:t>       данные способы?</a:t>
            </a:r>
          </a:p>
          <a:p>
            <a:r>
              <a:rPr lang="ru-RU" sz="2800" b="1">
                <a:solidFill>
                  <a:schemeClr val="accent2"/>
                </a:solidFill>
              </a:rPr>
              <a:t>      В чем их сущность?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Последствия конфликтов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341438"/>
            <a:ext cx="2303462" cy="2303462"/>
          </a:xfrm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2420938"/>
            <a:ext cx="2589212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2131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4724400"/>
            <a:ext cx="20955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6013" y="4581525"/>
            <a:ext cx="301783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1"/>
          <p:cNvSpPr>
            <a:spLocks noGrp="1"/>
          </p:cNvSpPr>
          <p:nvPr>
            <p:ph idx="1"/>
          </p:nvPr>
        </p:nvSpPr>
        <p:spPr>
          <a:xfrm>
            <a:off x="539750" y="765175"/>
            <a:ext cx="8229600" cy="30988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</a:rPr>
              <a:t>Известно, что время, потраченное на сам конфликт, во много раз меньше времени постконфликтных переживаний. </a:t>
            </a:r>
          </a:p>
          <a:p>
            <a:pPr eaLnBrk="1" hangingPunct="1"/>
            <a:r>
              <a:rPr lang="ru-RU" smtClean="0">
                <a:solidFill>
                  <a:srgbClr val="C00000"/>
                </a:solidFill>
              </a:rPr>
              <a:t>Поэтому конфликты разумнее предупреждать, а это возможно, если люди будут уважать друг друга, будут терпимо (толерантно) относиться к друг другу.</a:t>
            </a:r>
          </a:p>
        </p:txBody>
      </p:sp>
      <p:pic>
        <p:nvPicPr>
          <p:cNvPr id="43010" name="Picture 6" descr="L31_p1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4318000"/>
            <a:ext cx="3816350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Подумайте: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1138"/>
            <a:ext cx="8229600" cy="2235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mtClean="0">
                <a:latin typeface="Tahoma" pitchFamily="34" charset="0"/>
                <a:cs typeface="Tahoma" pitchFamily="34" charset="0"/>
              </a:rPr>
              <a:t>1.Вас оскорбили. Вам хочется ответить грубостью, хотя вы считаете это недостойным. </a:t>
            </a:r>
          </a:p>
          <a:p>
            <a:pPr marL="0" indent="0" eaLnBrk="1" hangingPunct="1">
              <a:buFontTx/>
              <a:buNone/>
            </a:pPr>
            <a:r>
              <a:rPr lang="ru-RU" sz="2400" smtClean="0">
                <a:latin typeface="Tahoma" pitchFamily="34" charset="0"/>
                <a:cs typeface="Tahoma" pitchFamily="34" charset="0"/>
              </a:rPr>
              <a:t>Как человек может научиться быть более терпимым? </a:t>
            </a:r>
          </a:p>
          <a:p>
            <a:pPr marL="0" indent="0" eaLnBrk="1" hangingPunct="1">
              <a:buFontTx/>
              <a:buNone/>
            </a:pPr>
            <a:r>
              <a:rPr lang="ru-RU" sz="2400" smtClean="0">
                <a:latin typeface="Tahoma" pitchFamily="34" charset="0"/>
                <a:cs typeface="Tahoma" pitchFamily="34" charset="0"/>
              </a:rPr>
              <a:t>Поможет ли это</a:t>
            </a:r>
            <a:br>
              <a:rPr lang="ru-RU" sz="2400" smtClean="0">
                <a:latin typeface="Tahoma" pitchFamily="34" charset="0"/>
                <a:cs typeface="Tahoma" pitchFamily="34" charset="0"/>
              </a:rPr>
            </a:br>
            <a:r>
              <a:rPr lang="ru-RU" sz="2400" smtClean="0">
                <a:latin typeface="Tahoma" pitchFamily="34" charset="0"/>
                <a:cs typeface="Tahoma" pitchFamily="34" charset="0"/>
              </a:rPr>
              <a:t>при решении конфликта?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96136" y="3356992"/>
            <a:ext cx="2713484" cy="2650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39750" y="3789363"/>
            <a:ext cx="5075238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>
                <a:cs typeface="Times New Roman" pitchFamily="18" charset="0"/>
              </a:rPr>
              <a:t>2. Выделите субъекты, причину  и предмет конфликта, возможные пути решения в следующем примере:</a:t>
            </a:r>
            <a:endParaRPr lang="ru-RU" sz="1600" i="1">
              <a:cs typeface="Times New Roman" pitchFamily="18" charset="0"/>
            </a:endParaRPr>
          </a:p>
          <a:p>
            <a:pPr eaLnBrk="0" hangingPunct="0"/>
            <a:r>
              <a:rPr lang="ru-RU" sz="1600" i="1">
                <a:cs typeface="Times New Roman" pitchFamily="18" charset="0"/>
              </a:rPr>
              <a:t>«В садовом товариществе возник спор из-за границ участков между садоводами и председателем кооператива. Спор перерос в драку. На место происшествия выехала милиция».</a:t>
            </a:r>
            <a:r>
              <a:rPr lang="ru-RU" sz="800"/>
              <a:t> 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320</TotalTime>
  <Words>762</Words>
  <Application>Microsoft Office PowerPoint</Application>
  <PresentationFormat>Экран (4:3)</PresentationFormat>
  <Paragraphs>201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6" baseType="lpstr">
      <vt:lpstr>Arial</vt:lpstr>
      <vt:lpstr>Lucida Sans Unicode</vt:lpstr>
      <vt:lpstr>Wingdings 3</vt:lpstr>
      <vt:lpstr>Verdana</vt:lpstr>
      <vt:lpstr>Wingdings 2</vt:lpstr>
      <vt:lpstr>Calibri</vt:lpstr>
      <vt:lpstr>Wingdings</vt:lpstr>
      <vt:lpstr>Times New Roman</vt:lpstr>
      <vt:lpstr>Tahoma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Clip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конфликт</dc:title>
  <dc:creator>Nadyu</dc:creator>
  <cp:lastModifiedBy>Нелли</cp:lastModifiedBy>
  <cp:revision>55</cp:revision>
  <cp:lastPrinted>1601-01-01T00:00:00Z</cp:lastPrinted>
  <dcterms:created xsi:type="dcterms:W3CDTF">2011-05-04T23:42:39Z</dcterms:created>
  <dcterms:modified xsi:type="dcterms:W3CDTF">2012-11-25T15:30:59Z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